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3"/>
  </p:notesMasterIdLst>
  <p:sldIdLst>
    <p:sldId id="258" r:id="rId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80"/>
    <p:restoredTop sz="94671"/>
  </p:normalViewPr>
  <p:slideViewPr>
    <p:cSldViewPr snapToGrid="0" snapToObjects="1">
      <p:cViewPr>
        <p:scale>
          <a:sx n="125" d="100"/>
          <a:sy n="125" d="100"/>
        </p:scale>
        <p:origin x="176" y="8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wrap="square"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wrap="square"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bikehub.ca/join"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7" name="Shape 177"/>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Established in 1998 (Vancouver Area Cycling Coalition)</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"If you want to help us make cycling better in Metro Vancouver, join HUB as a member.  We have a special student rate of only $15 a year and on top of helping us advocate for better biking you also get discounts at over 30 bike shops across Metro Vancouver, deals on car shares and bike sharing and invites to fun events.  You can join at </a:t>
            </a:r>
            <a:r>
              <a:rPr lang="en-US" sz="1200" b="0" i="0" u="sng" strike="noStrike" cap="none">
                <a:solidFill>
                  <a:schemeClr val="hlink"/>
                </a:solidFill>
                <a:latin typeface="Calibri"/>
                <a:ea typeface="Calibri"/>
                <a:cs typeface="Calibri"/>
                <a:sym typeface="Calibri"/>
                <a:hlinkClick r:id="rId3"/>
              </a:rPr>
              <a:t>bikehub.ca/join"</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78" name="Shape 178"/>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Shape 17"/>
        <p:cNvGrpSpPr/>
        <p:nvPr/>
      </p:nvGrpSpPr>
      <p:grpSpPr>
        <a:xfrm>
          <a:off x="0" y="0"/>
          <a:ext cx="0" cy="0"/>
          <a:chOff x="0" y="0"/>
          <a:chExt cx="0" cy="0"/>
        </a:xfrm>
      </p:grpSpPr>
      <p:sp>
        <p:nvSpPr>
          <p:cNvPr id="19" name="Shape 19"/>
          <p:cNvSpPr txBox="1">
            <a:spLocks noGrp="1"/>
          </p:cNvSpPr>
          <p:nvPr>
            <p:ph type="body" idx="1"/>
          </p:nvPr>
        </p:nvSpPr>
        <p:spPr>
          <a:xfrm>
            <a:off x="380048" y="1127761"/>
            <a:ext cx="8306752" cy="4897120"/>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
        <p:nvSpPr>
          <p:cNvPr id="22" name="Shape 22"/>
          <p:cNvSpPr txBox="1">
            <a:spLocks noGrp="1"/>
          </p:cNvSpPr>
          <p:nvPr>
            <p:ph type="sldNum" idx="12"/>
          </p:nvPr>
        </p:nvSpPr>
        <p:spPr>
          <a:xfrm>
            <a:off x="6939280" y="6216968"/>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
        <p:nvSpPr>
          <p:cNvPr id="7" name="Shape 66">
            <a:extLst>
              <a:ext uri="{FF2B5EF4-FFF2-40B4-BE49-F238E27FC236}">
                <a16:creationId xmlns:a16="http://schemas.microsoft.com/office/drawing/2014/main" id="{E1F0C371-B986-744A-9903-A4D2B928BBD6}"/>
              </a:ext>
            </a:extLst>
          </p:cNvPr>
          <p:cNvSpPr txBox="1">
            <a:spLocks noGrp="1"/>
          </p:cNvSpPr>
          <p:nvPr>
            <p:ph type="title"/>
          </p:nvPr>
        </p:nvSpPr>
        <p:spPr>
          <a:xfrm>
            <a:off x="380048" y="372110"/>
            <a:ext cx="8310880" cy="566738"/>
          </a:xfrm>
          <a:prstGeom prst="rect">
            <a:avLst/>
          </a:prstGeom>
          <a:noFill/>
          <a:ln>
            <a:noFill/>
          </a:ln>
        </p:spPr>
        <p:txBody>
          <a:bodyPr wrap="square" lIns="91425" tIns="91425" rIns="91425" bIns="91425" anchor="b" anchorCtr="0"/>
          <a:lstStyle>
            <a:lvl1pPr marL="0" marR="0" lvl="0" indent="0" algn="ctr" rtl="0">
              <a:spcBef>
                <a:spcPts val="0"/>
              </a:spcBef>
              <a:buClr>
                <a:schemeClr val="dk1"/>
              </a:buClr>
              <a:buSzPct val="100000"/>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80048" y="372110"/>
            <a:ext cx="8310880" cy="566738"/>
          </a:xfrm>
          <a:prstGeom prst="rect">
            <a:avLst/>
          </a:prstGeom>
          <a:noFill/>
          <a:ln>
            <a:noFill/>
          </a:ln>
        </p:spPr>
        <p:txBody>
          <a:bodyPr wrap="square" lIns="91425" tIns="91425" rIns="91425" bIns="91425" anchor="b" anchorCtr="0"/>
          <a:lstStyle>
            <a:lvl1pPr marL="0" marR="0" lvl="0" indent="0" algn="ctr" rtl="0">
              <a:spcBef>
                <a:spcPts val="0"/>
              </a:spcBef>
              <a:buClr>
                <a:schemeClr val="dk1"/>
              </a:buClr>
              <a:buSzPct val="100000"/>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67" name="Shape 67"/>
          <p:cNvSpPr>
            <a:spLocks noGrp="1"/>
          </p:cNvSpPr>
          <p:nvPr>
            <p:ph type="pic" idx="2"/>
          </p:nvPr>
        </p:nvSpPr>
        <p:spPr>
          <a:xfrm>
            <a:off x="380048" y="1095693"/>
            <a:ext cx="8310880" cy="2876867"/>
          </a:xfrm>
          <a:prstGeom prst="rect">
            <a:avLst/>
          </a:prstGeom>
          <a:noFill/>
          <a:ln>
            <a:noFill/>
          </a:ln>
        </p:spPr>
        <p:txBody>
          <a:bodyPr wrap="square" lIns="91425" tIns="91425" rIns="91425" bIns="91425" anchor="t" anchorCtr="0"/>
          <a:lstStyle>
            <a:lvl1pPr marL="0" marR="0" lvl="0" indent="0" algn="l" rtl="0">
              <a:spcBef>
                <a:spcPts val="640"/>
              </a:spcBef>
              <a:buClr>
                <a:schemeClr val="dk1"/>
              </a:buClr>
              <a:buSzPct val="100000"/>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SzPct val="100000"/>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SzPct val="100000"/>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SzPct val="100000"/>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SzPct val="100000"/>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SzPct val="100000"/>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SzPct val="100000"/>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SzPct val="100000"/>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SzPct val="100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380048" y="4043680"/>
            <a:ext cx="8310880" cy="2128520"/>
          </a:xfrm>
          <a:prstGeom prst="rect">
            <a:avLst/>
          </a:prstGeom>
          <a:noFill/>
          <a:ln>
            <a:noFill/>
          </a:ln>
        </p:spPr>
        <p:txBody>
          <a:bodyPr wrap="square" lIns="91425" tIns="91425" rIns="91425" bIns="91425" anchor="t" anchorCtr="0"/>
          <a:lstStyle>
            <a:lvl1pPr marL="0" marR="0" lvl="0" indent="0" algn="l" rtl="0">
              <a:spcBef>
                <a:spcPts val="28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SzPct val="100000"/>
              <a:buFont typeface="Arial"/>
              <a:buChar char="○"/>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SzPct val="100000"/>
              <a:buFont typeface="Arial"/>
              <a:buChar char="■"/>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SzPct val="100000"/>
              <a:buFont typeface="Arial"/>
              <a:buChar char="●"/>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SzPct val="100000"/>
              <a:buFont typeface="Arial"/>
              <a:buChar char="○"/>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SzPct val="100000"/>
              <a:buFont typeface="Arial"/>
              <a:buChar char="■"/>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SzPct val="100000"/>
              <a:buFont typeface="Arial"/>
              <a:buChar char="●"/>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SzPct val="100000"/>
              <a:buFont typeface="Arial"/>
              <a:buChar char="○"/>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SzPct val="100000"/>
              <a:buFont typeface="Arial"/>
              <a:buChar char="■"/>
              <a:defRPr sz="900" b="0" i="0" u="none" strike="noStrike" cap="none">
                <a:solidFill>
                  <a:schemeClr val="dk1"/>
                </a:solidFill>
                <a:latin typeface="Calibri"/>
                <a:ea typeface="Calibri"/>
                <a:cs typeface="Calibri"/>
                <a:sym typeface="Calibri"/>
              </a:defRPr>
            </a:lvl9pPr>
          </a:lstStyle>
          <a:p>
            <a:endParaRPr dirty="0"/>
          </a:p>
        </p:txBody>
      </p:sp>
      <p:sp>
        <p:nvSpPr>
          <p:cNvPr id="71" name="Shape 71"/>
          <p:cNvSpPr txBox="1">
            <a:spLocks noGrp="1"/>
          </p:cNvSpPr>
          <p:nvPr>
            <p:ph type="sldNum" idx="12"/>
          </p:nvPr>
        </p:nvSpPr>
        <p:spPr>
          <a:xfrm>
            <a:off x="6939280" y="629158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sldNum" idx="12"/>
          </p:nvPr>
        </p:nvSpPr>
        <p:spPr>
          <a:xfrm>
            <a:off x="6981880" y="6246116"/>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
        <p:nvSpPr>
          <p:cNvPr id="11" name="Shape 11"/>
          <p:cNvSpPr txBox="1"/>
          <p:nvPr/>
        </p:nvSpPr>
        <p:spPr>
          <a:xfrm>
            <a:off x="611560" y="404664"/>
            <a:ext cx="6400800" cy="864096"/>
          </a:xfrm>
          <a:prstGeom prst="rect">
            <a:avLst/>
          </a:prstGeom>
          <a:noFill/>
          <a:ln>
            <a:noFill/>
          </a:ln>
        </p:spPr>
        <p:txBody>
          <a:bodyPr wrap="square" lIns="91425" tIns="45700" rIns="91425" bIns="45700" anchor="t" anchorCtr="0">
            <a:noAutofit/>
          </a:bodyPr>
          <a:lstStyle/>
          <a:p>
            <a:pPr marL="0" marR="0" lvl="0" indent="-228600" algn="l" rtl="0">
              <a:lnSpc>
                <a:spcPct val="100000"/>
              </a:lnSpc>
              <a:spcBef>
                <a:spcPts val="0"/>
              </a:spcBef>
              <a:spcAft>
                <a:spcPts val="0"/>
              </a:spcAft>
              <a:buClr>
                <a:srgbClr val="888888"/>
              </a:buClr>
              <a:buFont typeface="Arial"/>
              <a:buNone/>
            </a:pPr>
            <a:endParaRPr sz="3600" b="0" i="0" u="none" strike="noStrike" cap="none">
              <a:solidFill>
                <a:srgbClr val="888888"/>
              </a:solidFill>
              <a:latin typeface="Calibri"/>
              <a:ea typeface="Calibri"/>
              <a:cs typeface="Calibri"/>
              <a:sym typeface="Calibri"/>
            </a:endParaRPr>
          </a:p>
        </p:txBody>
      </p:sp>
      <p:sp>
        <p:nvSpPr>
          <p:cNvPr id="12" name="Shape 12"/>
          <p:cNvSpPr txBox="1"/>
          <p:nvPr/>
        </p:nvSpPr>
        <p:spPr>
          <a:xfrm>
            <a:off x="8149392" y="6538912"/>
            <a:ext cx="994608" cy="365125"/>
          </a:xfrm>
          <a:prstGeom prst="rect">
            <a:avLst/>
          </a:prstGeom>
          <a:noFill/>
          <a:ln>
            <a:noFill/>
          </a:ln>
        </p:spPr>
        <p:txBody>
          <a:bodyPr wrap="square" lIns="91425" tIns="45700" rIns="91425" bIns="45700" anchor="t" anchorCtr="0">
            <a:noAutofit/>
          </a:bodyPr>
          <a:lstStyle/>
          <a:p>
            <a:pPr marL="0" marR="0" lvl="0" indent="-114300" algn="l" rtl="0">
              <a:lnSpc>
                <a:spcPct val="100000"/>
              </a:lnSpc>
              <a:spcBef>
                <a:spcPts val="0"/>
              </a:spcBef>
              <a:spcAft>
                <a:spcPts val="0"/>
              </a:spcAft>
              <a:buClr>
                <a:srgbClr val="7F7F7F"/>
              </a:buClr>
              <a:buSzPct val="100000"/>
              <a:buFont typeface="Calibri"/>
              <a:buNone/>
            </a:pPr>
            <a:r>
              <a:rPr lang="en-US" sz="1400" b="1" i="0" u="none" strike="noStrike" cap="none" dirty="0" err="1">
                <a:solidFill>
                  <a:srgbClr val="7F7F7F"/>
                </a:solidFill>
                <a:latin typeface="Calibri"/>
                <a:ea typeface="Calibri"/>
                <a:cs typeface="Calibri"/>
                <a:sym typeface="Calibri"/>
              </a:rPr>
              <a:t>bikehub.ca</a:t>
            </a:r>
            <a:endParaRPr lang="en-US" sz="1400" b="1" i="0" u="none" strike="noStrike" cap="none" dirty="0">
              <a:solidFill>
                <a:srgbClr val="7F7F7F"/>
              </a:solidFill>
              <a:latin typeface="Calibri"/>
              <a:ea typeface="Calibri"/>
              <a:cs typeface="Calibri"/>
              <a:sym typeface="Calibri"/>
            </a:endParaRPr>
          </a:p>
        </p:txBody>
      </p:sp>
      <p:pic>
        <p:nvPicPr>
          <p:cNvPr id="13" name="Shape 13" descr="D:\HUB\Marketing\HUB\HUB_logo_wtagline.gif"/>
          <p:cNvPicPr preferRelativeResize="0"/>
          <p:nvPr/>
        </p:nvPicPr>
        <p:blipFill rotWithShape="1">
          <a:blip r:embed="rId4">
            <a:alphaModFix/>
          </a:blip>
          <a:srcRect l="6397" t="16938" r="6369" b="19030"/>
          <a:stretch/>
        </p:blipFill>
        <p:spPr>
          <a:xfrm>
            <a:off x="112985" y="6135885"/>
            <a:ext cx="997149" cy="58558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7"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1" name="Shape 181"/>
          <p:cNvSpPr txBox="1">
            <a:spLocks noGrp="1"/>
          </p:cNvSpPr>
          <p:nvPr>
            <p:ph type="title"/>
          </p:nvPr>
        </p:nvSpPr>
        <p:spPr>
          <a:xfrm>
            <a:off x="457200" y="669427"/>
            <a:ext cx="8229600" cy="1143000"/>
          </a:xfrm>
          <a:prstGeom prst="rect">
            <a:avLst/>
          </a:prstGeom>
          <a:noFill/>
          <a:ln>
            <a:noFill/>
          </a:ln>
        </p:spPr>
        <p:txBody>
          <a:bodyPr wrap="square" lIns="91425" tIns="45700" rIns="91425" bIns="45700" anchor="t" anchorCtr="0">
            <a:noAutofit/>
          </a:bodyPr>
          <a:lstStyle/>
          <a:p>
            <a:pPr marL="0" marR="0" lvl="0" indent="-279400" algn="ctr" rtl="0">
              <a:spcBef>
                <a:spcPts val="0"/>
              </a:spcBef>
              <a:buClr>
                <a:srgbClr val="888888"/>
              </a:buClr>
              <a:buSzPct val="100000"/>
              <a:buFont typeface="Calibri"/>
              <a:buNone/>
            </a:pPr>
            <a:endParaRPr lang="en-US" sz="4400" b="0" i="0" u="none" strike="noStrike" cap="none" dirty="0">
              <a:solidFill>
                <a:srgbClr val="888888"/>
              </a:solidFill>
              <a:latin typeface="Calibri"/>
              <a:ea typeface="Calibri"/>
              <a:cs typeface="Calibri"/>
              <a:sym typeface="Calibri"/>
            </a:endParaRPr>
          </a:p>
        </p:txBody>
      </p:sp>
      <p:sp>
        <p:nvSpPr>
          <p:cNvPr id="182" name="Shape 182"/>
          <p:cNvSpPr txBox="1">
            <a:spLocks noGrp="1"/>
          </p:cNvSpPr>
          <p:nvPr>
            <p:ph type="body" idx="1"/>
          </p:nvPr>
        </p:nvSpPr>
        <p:spPr>
          <a:xfrm>
            <a:off x="683568" y="2852936"/>
            <a:ext cx="8003232" cy="3273227"/>
          </a:xfrm>
          <a:prstGeom prst="rect">
            <a:avLst/>
          </a:prstGeom>
          <a:noFill/>
          <a:ln>
            <a:noFill/>
          </a:ln>
        </p:spPr>
        <p:txBody>
          <a:bodyPr wrap="square" lIns="91425" tIns="45700" rIns="91425" bIns="45700" anchor="t" anchorCtr="0">
            <a:noAutofit/>
          </a:bodyPr>
          <a:lstStyle/>
          <a:p>
            <a:pPr marL="342900" marR="0" lvl="0" indent="-342900" algn="l" rtl="0">
              <a:spcBef>
                <a:spcPts val="440"/>
              </a:spcBef>
              <a:spcAft>
                <a:spcPts val="0"/>
              </a:spcAft>
              <a:buClr>
                <a:schemeClr val="dk1"/>
              </a:buClr>
              <a:buSzPct val="100000"/>
              <a:buFont typeface="Arial"/>
              <a:buNone/>
            </a:pPr>
            <a:endParaRPr sz="2200" b="0" i="0" u="none" strike="noStrike" cap="none" dirty="0">
              <a:solidFill>
                <a:schemeClr val="dk1"/>
              </a:solidFill>
              <a:latin typeface="Helvetica Neue"/>
              <a:ea typeface="Helvetica Neue"/>
              <a:cs typeface="Helvetica Neue"/>
              <a:sym typeface="Helvetica Neue"/>
            </a:endParaRPr>
          </a:p>
          <a:p>
            <a:pPr marL="0" marR="0" lvl="0" indent="-101600" algn="l" rtl="0">
              <a:spcBef>
                <a:spcPts val="320"/>
              </a:spcBef>
              <a:buClr>
                <a:schemeClr val="dk1"/>
              </a:buClr>
              <a:buSzPct val="100000"/>
              <a:buFont typeface="Arial"/>
              <a:buNone/>
            </a:pPr>
            <a:br>
              <a:rPr lang="en-US" sz="1600" b="0" i="0" u="none" strike="noStrike" cap="none" dirty="0">
                <a:solidFill>
                  <a:schemeClr val="dk1"/>
                </a:solidFill>
                <a:latin typeface="Calibri"/>
                <a:ea typeface="Calibri"/>
                <a:cs typeface="Calibri"/>
                <a:sym typeface="Calibri"/>
              </a:rPr>
            </a:br>
            <a:br>
              <a:rPr lang="en-US" sz="1600" b="0" i="0" u="none" strike="noStrike" cap="none" dirty="0">
                <a:solidFill>
                  <a:schemeClr val="dk1"/>
                </a:solidFill>
                <a:latin typeface="Calibri"/>
                <a:ea typeface="Calibri"/>
                <a:cs typeface="Calibri"/>
                <a:sym typeface="Calibri"/>
              </a:rPr>
            </a:br>
            <a:endParaRPr lang="en-US" sz="1600" b="0" i="0" u="none" strike="noStrike" cap="none"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30</Words>
  <Application>Microsoft Macintosh PowerPoint</Application>
  <PresentationFormat>On-screen Show (4:3)</PresentationFormat>
  <Paragraphs>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 Neue</vt:lpstr>
      <vt:lpstr>Office Theme</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3</cp:revision>
  <dcterms:modified xsi:type="dcterms:W3CDTF">2019-06-26T20:07:18Z</dcterms:modified>
</cp:coreProperties>
</file>